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 d="100"/>
          <a:sy n="13" d="100"/>
        </p:scale>
        <p:origin x="82" y="51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875AB-40E2-468C-8EF4-FBCDC3DFE03B}" type="datetimeFigureOut">
              <a:rPr lang="en-US" smtClean="0"/>
              <a:t>12/6/2016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B4C52-83E8-476A-9409-3CA5E660B8CE}" type="slidenum">
              <a:rPr lang="en-US" smtClean="0"/>
              <a:t>‹#›</a:t>
            </a:fld>
            <a:endParaRPr lang="en-US"/>
          </a:p>
        </p:txBody>
      </p:sp>
    </p:spTree>
    <p:extLst>
      <p:ext uri="{BB962C8B-B14F-4D97-AF65-F5344CB8AC3E}">
        <p14:creationId xmlns:p14="http://schemas.microsoft.com/office/powerpoint/2010/main" val="34917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B4C52-83E8-476A-9409-3CA5E660B8CE}" type="slidenum">
              <a:rPr lang="en-US" smtClean="0"/>
              <a:t>1</a:t>
            </a:fld>
            <a:endParaRPr lang="en-US"/>
          </a:p>
        </p:txBody>
      </p:sp>
    </p:spTree>
    <p:extLst>
      <p:ext uri="{BB962C8B-B14F-4D97-AF65-F5344CB8AC3E}">
        <p14:creationId xmlns:p14="http://schemas.microsoft.com/office/powerpoint/2010/main" val="405843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CE82CB-FA10-45C9-8056-78E747B8D492}"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55EB0-823E-4358-A727-C6B4B046D3D8}" type="slidenum">
              <a:rPr lang="en-US" smtClean="0"/>
              <a:t>‹#›</a:t>
            </a:fld>
            <a:endParaRPr lang="en-US"/>
          </a:p>
        </p:txBody>
      </p:sp>
    </p:spTree>
    <p:extLst>
      <p:ext uri="{BB962C8B-B14F-4D97-AF65-F5344CB8AC3E}">
        <p14:creationId xmlns:p14="http://schemas.microsoft.com/office/powerpoint/2010/main" val="83570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E82CB-FA10-45C9-8056-78E747B8D492}"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55EB0-823E-4358-A727-C6B4B046D3D8}" type="slidenum">
              <a:rPr lang="en-US" smtClean="0"/>
              <a:t>‹#›</a:t>
            </a:fld>
            <a:endParaRPr lang="en-US"/>
          </a:p>
        </p:txBody>
      </p:sp>
    </p:spTree>
    <p:extLst>
      <p:ext uri="{BB962C8B-B14F-4D97-AF65-F5344CB8AC3E}">
        <p14:creationId xmlns:p14="http://schemas.microsoft.com/office/powerpoint/2010/main" val="328046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E82CB-FA10-45C9-8056-78E747B8D492}"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55EB0-823E-4358-A727-C6B4B046D3D8}" type="slidenum">
              <a:rPr lang="en-US" smtClean="0"/>
              <a:t>‹#›</a:t>
            </a:fld>
            <a:endParaRPr lang="en-US"/>
          </a:p>
        </p:txBody>
      </p:sp>
    </p:spTree>
    <p:extLst>
      <p:ext uri="{BB962C8B-B14F-4D97-AF65-F5344CB8AC3E}">
        <p14:creationId xmlns:p14="http://schemas.microsoft.com/office/powerpoint/2010/main" val="287197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E82CB-FA10-45C9-8056-78E747B8D492}"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55EB0-823E-4358-A727-C6B4B046D3D8}" type="slidenum">
              <a:rPr lang="en-US" smtClean="0"/>
              <a:t>‹#›</a:t>
            </a:fld>
            <a:endParaRPr lang="en-US"/>
          </a:p>
        </p:txBody>
      </p:sp>
    </p:spTree>
    <p:extLst>
      <p:ext uri="{BB962C8B-B14F-4D97-AF65-F5344CB8AC3E}">
        <p14:creationId xmlns:p14="http://schemas.microsoft.com/office/powerpoint/2010/main" val="292324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CE82CB-FA10-45C9-8056-78E747B8D492}"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55EB0-823E-4358-A727-C6B4B046D3D8}" type="slidenum">
              <a:rPr lang="en-US" smtClean="0"/>
              <a:t>‹#›</a:t>
            </a:fld>
            <a:endParaRPr lang="en-US"/>
          </a:p>
        </p:txBody>
      </p:sp>
    </p:spTree>
    <p:extLst>
      <p:ext uri="{BB962C8B-B14F-4D97-AF65-F5344CB8AC3E}">
        <p14:creationId xmlns:p14="http://schemas.microsoft.com/office/powerpoint/2010/main" val="86566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CE82CB-FA10-45C9-8056-78E747B8D492}"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55EB0-823E-4358-A727-C6B4B046D3D8}" type="slidenum">
              <a:rPr lang="en-US" smtClean="0"/>
              <a:t>‹#›</a:t>
            </a:fld>
            <a:endParaRPr lang="en-US"/>
          </a:p>
        </p:txBody>
      </p:sp>
    </p:spTree>
    <p:extLst>
      <p:ext uri="{BB962C8B-B14F-4D97-AF65-F5344CB8AC3E}">
        <p14:creationId xmlns:p14="http://schemas.microsoft.com/office/powerpoint/2010/main" val="163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E82CB-FA10-45C9-8056-78E747B8D492}"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55EB0-823E-4358-A727-C6B4B046D3D8}" type="slidenum">
              <a:rPr lang="en-US" smtClean="0"/>
              <a:t>‹#›</a:t>
            </a:fld>
            <a:endParaRPr lang="en-US"/>
          </a:p>
        </p:txBody>
      </p:sp>
    </p:spTree>
    <p:extLst>
      <p:ext uri="{BB962C8B-B14F-4D97-AF65-F5344CB8AC3E}">
        <p14:creationId xmlns:p14="http://schemas.microsoft.com/office/powerpoint/2010/main" val="343413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CE82CB-FA10-45C9-8056-78E747B8D492}"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55EB0-823E-4358-A727-C6B4B046D3D8}" type="slidenum">
              <a:rPr lang="en-US" smtClean="0"/>
              <a:t>‹#›</a:t>
            </a:fld>
            <a:endParaRPr lang="en-US"/>
          </a:p>
        </p:txBody>
      </p:sp>
    </p:spTree>
    <p:extLst>
      <p:ext uri="{BB962C8B-B14F-4D97-AF65-F5344CB8AC3E}">
        <p14:creationId xmlns:p14="http://schemas.microsoft.com/office/powerpoint/2010/main" val="103673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E82CB-FA10-45C9-8056-78E747B8D492}"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55EB0-823E-4358-A727-C6B4B046D3D8}" type="slidenum">
              <a:rPr lang="en-US" smtClean="0"/>
              <a:t>‹#›</a:t>
            </a:fld>
            <a:endParaRPr lang="en-US"/>
          </a:p>
        </p:txBody>
      </p:sp>
    </p:spTree>
    <p:extLst>
      <p:ext uri="{BB962C8B-B14F-4D97-AF65-F5344CB8AC3E}">
        <p14:creationId xmlns:p14="http://schemas.microsoft.com/office/powerpoint/2010/main" val="127824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DCE82CB-FA10-45C9-8056-78E747B8D492}"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55EB0-823E-4358-A727-C6B4B046D3D8}" type="slidenum">
              <a:rPr lang="en-US" smtClean="0"/>
              <a:t>‹#›</a:t>
            </a:fld>
            <a:endParaRPr lang="en-US"/>
          </a:p>
        </p:txBody>
      </p:sp>
    </p:spTree>
    <p:extLst>
      <p:ext uri="{BB962C8B-B14F-4D97-AF65-F5344CB8AC3E}">
        <p14:creationId xmlns:p14="http://schemas.microsoft.com/office/powerpoint/2010/main" val="50193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DCE82CB-FA10-45C9-8056-78E747B8D492}"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55EB0-823E-4358-A727-C6B4B046D3D8}" type="slidenum">
              <a:rPr lang="en-US" smtClean="0"/>
              <a:t>‹#›</a:t>
            </a:fld>
            <a:endParaRPr lang="en-US"/>
          </a:p>
        </p:txBody>
      </p:sp>
    </p:spTree>
    <p:extLst>
      <p:ext uri="{BB962C8B-B14F-4D97-AF65-F5344CB8AC3E}">
        <p14:creationId xmlns:p14="http://schemas.microsoft.com/office/powerpoint/2010/main" val="413387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9DCE82CB-FA10-45C9-8056-78E747B8D492}" type="datetimeFigureOut">
              <a:rPr lang="en-US" smtClean="0"/>
              <a:t>12/6/2016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0255EB0-823E-4358-A727-C6B4B046D3D8}" type="slidenum">
              <a:rPr lang="en-US" smtClean="0"/>
              <a:t>‹#›</a:t>
            </a:fld>
            <a:endParaRPr lang="en-US"/>
          </a:p>
        </p:txBody>
      </p:sp>
    </p:spTree>
    <p:extLst>
      <p:ext uri="{BB962C8B-B14F-4D97-AF65-F5344CB8AC3E}">
        <p14:creationId xmlns:p14="http://schemas.microsoft.com/office/powerpoint/2010/main" val="863505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1" name="TextBox 20"/>
          <p:cNvSpPr txBox="1"/>
          <p:nvPr/>
        </p:nvSpPr>
        <p:spPr>
          <a:xfrm>
            <a:off x="1447800" y="26670000"/>
            <a:ext cx="9159240" cy="5367623"/>
          </a:xfrm>
          <a:prstGeom prst="rect">
            <a:avLst/>
          </a:prstGeom>
          <a:solidFill>
            <a:schemeClr val="bg1">
              <a:lumMod val="85000"/>
            </a:schemeClr>
          </a:solidFill>
          <a:ln w="127000">
            <a:solidFill>
              <a:schemeClr val="tx1"/>
            </a:solidFill>
          </a:ln>
        </p:spPr>
        <p:txBody>
          <a:bodyPr wrap="square" lIns="438912" tIns="219456" rIns="438912" bIns="219456" rtlCol="0">
            <a:spAutoFit/>
          </a:bodyPr>
          <a:lstStyle/>
          <a:p>
            <a:endParaRPr lang="en-US" sz="4000" dirty="0">
              <a:latin typeface="Calisto MT" panose="02040603050505030304" pitchFamily="18" charset="0"/>
            </a:endParaRPr>
          </a:p>
          <a:p>
            <a:endParaRPr lang="en-US" sz="4000" dirty="0">
              <a:latin typeface="Calisto MT" panose="02040603050505030304" pitchFamily="18" charset="0"/>
            </a:endParaRPr>
          </a:p>
          <a:p>
            <a:r>
              <a:rPr lang="en-US" sz="4000" i="1" dirty="0">
                <a:latin typeface="Calisto MT" panose="02040603050505030304" pitchFamily="18" charset="0"/>
              </a:rPr>
              <a:t>Prospect-R</a:t>
            </a:r>
            <a:r>
              <a:rPr lang="en-US" sz="4000" dirty="0">
                <a:latin typeface="Calisto MT" panose="02040603050505030304" pitchFamily="18" charset="0"/>
              </a:rPr>
              <a:t> is intended to be used by land managers, conservation groups, and agencies. The tool is user-friendly and does not require specialized experience in hydrology, ecology, or land management. </a:t>
            </a:r>
          </a:p>
        </p:txBody>
      </p:sp>
      <p:sp>
        <p:nvSpPr>
          <p:cNvPr id="27" name="Rectangle 26"/>
          <p:cNvSpPr/>
          <p:nvPr/>
        </p:nvSpPr>
        <p:spPr>
          <a:xfrm>
            <a:off x="1447800" y="506068"/>
            <a:ext cx="40949880" cy="5483252"/>
          </a:xfrm>
          <a:prstGeom prst="rect">
            <a:avLst/>
          </a:prstGeom>
          <a:solidFill>
            <a:schemeClr val="bg1">
              <a:lumMod val="85000"/>
            </a:schemeClr>
          </a:solid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657600" y="457200"/>
            <a:ext cx="36576000" cy="4389120"/>
          </a:xfrm>
        </p:spPr>
        <p:txBody>
          <a:bodyPr>
            <a:normAutofit/>
          </a:bodyPr>
          <a:lstStyle/>
          <a:p>
            <a:r>
              <a:rPr lang="en-US" sz="11000" dirty="0">
                <a:latin typeface="Calisto MT" panose="02040603050505030304" pitchFamily="18" charset="0"/>
              </a:rPr>
              <a:t>PROSPECT-R: a web-based decision support tool </a:t>
            </a:r>
            <a:br>
              <a:rPr lang="en-US" sz="11000" dirty="0">
                <a:latin typeface="Calisto MT" panose="02040603050505030304" pitchFamily="18" charset="0"/>
              </a:rPr>
            </a:br>
            <a:r>
              <a:rPr lang="en-US" sz="11000" dirty="0">
                <a:latin typeface="Calisto MT" panose="02040603050505030304" pitchFamily="18" charset="0"/>
              </a:rPr>
              <a:t>for aggregate mine restoration</a:t>
            </a:r>
          </a:p>
        </p:txBody>
      </p:sp>
      <p:sp>
        <p:nvSpPr>
          <p:cNvPr id="4" name="TextBox 3"/>
          <p:cNvSpPr txBox="1"/>
          <p:nvPr/>
        </p:nvSpPr>
        <p:spPr>
          <a:xfrm>
            <a:off x="1447800" y="7052644"/>
            <a:ext cx="9159240" cy="14264640"/>
          </a:xfrm>
          <a:prstGeom prst="rect">
            <a:avLst/>
          </a:prstGeom>
          <a:solidFill>
            <a:schemeClr val="bg1">
              <a:lumMod val="85000"/>
            </a:schemeClr>
          </a:solidFill>
          <a:ln w="127000">
            <a:solidFill>
              <a:schemeClr val="tx1"/>
            </a:solidFill>
          </a:ln>
        </p:spPr>
        <p:txBody>
          <a:bodyPr wrap="square" lIns="438912" tIns="219456" rIns="438912" bIns="219456" rtlCol="0">
            <a:spAutoFit/>
          </a:bodyPr>
          <a:lstStyle/>
          <a:p>
            <a:endParaRPr lang="en-US" sz="4000" dirty="0">
              <a:latin typeface="Calisto MT" panose="02040603050505030304" pitchFamily="18" charset="0"/>
            </a:endParaRPr>
          </a:p>
          <a:p>
            <a:endParaRPr lang="en-US" sz="4000" dirty="0">
              <a:latin typeface="Calisto MT" panose="02040603050505030304" pitchFamily="18" charset="0"/>
            </a:endParaRPr>
          </a:p>
          <a:p>
            <a:r>
              <a:rPr lang="en-US" sz="4000" i="1" dirty="0">
                <a:latin typeface="Calisto MT" panose="02040603050505030304" pitchFamily="18" charset="0"/>
              </a:rPr>
              <a:t>Prospect-R</a:t>
            </a:r>
            <a:r>
              <a:rPr lang="en-US" sz="4000" dirty="0">
                <a:latin typeface="Calisto MT" panose="02040603050505030304" pitchFamily="18" charset="0"/>
              </a:rPr>
              <a:t> is an online decision support tool that helps users determine the feasibility of floodplain restoration efforts. </a:t>
            </a:r>
            <a:r>
              <a:rPr lang="en-US" sz="4000" i="1" dirty="0">
                <a:latin typeface="Calisto MT" panose="02040603050505030304" pitchFamily="18" charset="0"/>
              </a:rPr>
              <a:t>Prospect-R</a:t>
            </a:r>
            <a:r>
              <a:rPr lang="en-US" sz="4000" dirty="0">
                <a:latin typeface="Calisto MT" panose="02040603050505030304" pitchFamily="18" charset="0"/>
              </a:rPr>
              <a:t> was developed specifically for the restoration of aggregate pit mines on the Willamette River, but is ultimately intended to be used more broadly. Users of </a:t>
            </a:r>
            <a:r>
              <a:rPr lang="en-US" sz="4000" i="1" dirty="0">
                <a:latin typeface="Calisto MT" panose="02040603050505030304" pitchFamily="18" charset="0"/>
              </a:rPr>
              <a:t>Prospect-R</a:t>
            </a:r>
            <a:r>
              <a:rPr lang="en-US" sz="4000" dirty="0">
                <a:latin typeface="Calisto MT" panose="02040603050505030304" pitchFamily="18" charset="0"/>
              </a:rPr>
              <a:t> learn how to navigate the socioeconomic, ecological, and logistical components of restoration that should be evaluated before the project begins. The tool helps users organize their available data, broadly identifies the likelihood of project success, and pinpoints potential challenges that a project may encounter. </a:t>
            </a:r>
          </a:p>
          <a:p>
            <a:r>
              <a:rPr lang="en-US" sz="4000" dirty="0">
                <a:latin typeface="Calisto MT" panose="02040603050505030304" pitchFamily="18" charset="0"/>
              </a:rPr>
              <a:t>Try the tool yourself at http://prospectr.nature.org .</a:t>
            </a:r>
          </a:p>
        </p:txBody>
      </p:sp>
      <p:sp>
        <p:nvSpPr>
          <p:cNvPr id="5" name="TextBox 4"/>
          <p:cNvSpPr txBox="1"/>
          <p:nvPr/>
        </p:nvSpPr>
        <p:spPr>
          <a:xfrm>
            <a:off x="11582400" y="14249400"/>
            <a:ext cx="9829800" cy="17830800"/>
          </a:xfrm>
          <a:prstGeom prst="rect">
            <a:avLst/>
          </a:prstGeom>
          <a:solidFill>
            <a:schemeClr val="bg1">
              <a:lumMod val="85000"/>
            </a:schemeClr>
          </a:solidFill>
          <a:ln w="127000">
            <a:solidFill>
              <a:schemeClr val="tx1"/>
            </a:solidFill>
          </a:ln>
        </p:spPr>
        <p:txBody>
          <a:bodyPr wrap="square" lIns="438912" tIns="219456" rIns="438912" bIns="219456" rtlCol="0">
            <a:spAutoFit/>
          </a:bodyPr>
          <a:lstStyle/>
          <a:p>
            <a:endParaRPr lang="en-US" sz="4000" dirty="0">
              <a:latin typeface="Calisto MT" panose="02040603050505030304" pitchFamily="18" charset="0"/>
            </a:endParaRPr>
          </a:p>
          <a:p>
            <a:endParaRPr lang="en-US" sz="4000" dirty="0">
              <a:latin typeface="Calisto MT" panose="02040603050505030304" pitchFamily="18" charset="0"/>
            </a:endParaRPr>
          </a:p>
          <a:p>
            <a:r>
              <a:rPr lang="en-US" sz="4000" dirty="0">
                <a:latin typeface="Calisto MT" panose="02040603050505030304" pitchFamily="18" charset="0"/>
              </a:rPr>
              <a:t>In order to account for complex interactions between nested parameters, </a:t>
            </a:r>
            <a:r>
              <a:rPr lang="en-US" sz="4000" i="1" dirty="0">
                <a:latin typeface="Calisto MT" panose="02040603050505030304" pitchFamily="18" charset="0"/>
              </a:rPr>
              <a:t>Prospect-R </a:t>
            </a:r>
            <a:r>
              <a:rPr lang="en-US" sz="4000" dirty="0">
                <a:latin typeface="Calisto MT" panose="02040603050505030304" pitchFamily="18" charset="0"/>
              </a:rPr>
              <a:t>uses a Bayesian belief network written in the Bayesian interchange format (.</a:t>
            </a:r>
            <a:r>
              <a:rPr lang="en-US" sz="4000" dirty="0" err="1">
                <a:latin typeface="Calisto MT" panose="02040603050505030304" pitchFamily="18" charset="0"/>
              </a:rPr>
              <a:t>bif</a:t>
            </a:r>
            <a:r>
              <a:rPr lang="en-US" sz="4000" dirty="0">
                <a:latin typeface="Calisto MT" panose="02040603050505030304" pitchFamily="18" charset="0"/>
              </a:rPr>
              <a:t>). The model output in </a:t>
            </a:r>
            <a:r>
              <a:rPr lang="en-US" sz="4000" i="1" dirty="0">
                <a:latin typeface="Calisto MT" panose="02040603050505030304" pitchFamily="18" charset="0"/>
              </a:rPr>
              <a:t>Prospect-R </a:t>
            </a:r>
            <a:r>
              <a:rPr lang="en-US" sz="4000" dirty="0">
                <a:latin typeface="Calisto MT" panose="02040603050505030304" pitchFamily="18" charset="0"/>
              </a:rPr>
              <a:t>is an overall suitability score that is determined as a function of three general contexts: Landscape (reach-scale hydrologic and ecological conditions), Site (conditions specific to the proposed aggregate pit site), and Socioeconomic (legal and financial questions as well as public perception). Within each context, there are several categories comprised of multiple questions. The Bayesian </a:t>
            </a:r>
          </a:p>
          <a:p>
            <a:r>
              <a:rPr lang="en-US" sz="4000" dirty="0">
                <a:latin typeface="Calisto MT" panose="02040603050505030304" pitchFamily="18" charset="0"/>
              </a:rPr>
              <a:t>belief network allows </a:t>
            </a:r>
          </a:p>
          <a:p>
            <a:r>
              <a:rPr lang="en-US" sz="4000" dirty="0">
                <a:latin typeface="Calisto MT" panose="02040603050505030304" pitchFamily="18" charset="0"/>
              </a:rPr>
              <a:t>answers from some </a:t>
            </a:r>
          </a:p>
          <a:p>
            <a:r>
              <a:rPr lang="en-US" sz="4000" dirty="0">
                <a:latin typeface="Calisto MT" panose="02040603050505030304" pitchFamily="18" charset="0"/>
              </a:rPr>
              <a:t>questions to have </a:t>
            </a:r>
          </a:p>
          <a:p>
            <a:r>
              <a:rPr lang="en-US" sz="4000" dirty="0">
                <a:latin typeface="Calisto MT" panose="02040603050505030304" pitchFamily="18" charset="0"/>
              </a:rPr>
              <a:t>synergistic or </a:t>
            </a:r>
          </a:p>
          <a:p>
            <a:r>
              <a:rPr lang="en-US" sz="4000" dirty="0">
                <a:latin typeface="Calisto MT" panose="02040603050505030304" pitchFamily="18" charset="0"/>
              </a:rPr>
              <a:t>antagonistic impact </a:t>
            </a:r>
          </a:p>
          <a:p>
            <a:r>
              <a:rPr lang="en-US" sz="4000" dirty="0">
                <a:latin typeface="Calisto MT" panose="02040603050505030304" pitchFamily="18" charset="0"/>
              </a:rPr>
              <a:t>on answers from related</a:t>
            </a:r>
          </a:p>
          <a:p>
            <a:r>
              <a:rPr lang="en-US" sz="4000" dirty="0">
                <a:latin typeface="Calisto MT" panose="02040603050505030304" pitchFamily="18" charset="0"/>
              </a:rPr>
              <a:t>questions, and for scores</a:t>
            </a:r>
          </a:p>
          <a:p>
            <a:r>
              <a:rPr lang="en-US" sz="4000" dirty="0">
                <a:latin typeface="Calisto MT" panose="02040603050505030304" pitchFamily="18" charset="0"/>
              </a:rPr>
              <a:t>to propagate upwards</a:t>
            </a:r>
          </a:p>
          <a:p>
            <a:r>
              <a:rPr lang="en-US" sz="4000" dirty="0">
                <a:latin typeface="Calisto MT" panose="02040603050505030304" pitchFamily="18" charset="0"/>
              </a:rPr>
              <a:t>through the model.</a:t>
            </a:r>
          </a:p>
          <a:p>
            <a:endParaRPr lang="en-US" sz="4000" dirty="0">
              <a:latin typeface="Calisto MT" panose="02040603050505030304" pitchFamily="18" charset="0"/>
            </a:endParaRPr>
          </a:p>
        </p:txBody>
      </p:sp>
      <p:sp>
        <p:nvSpPr>
          <p:cNvPr id="12" name="TextBox 11"/>
          <p:cNvSpPr txBox="1"/>
          <p:nvPr/>
        </p:nvSpPr>
        <p:spPr>
          <a:xfrm>
            <a:off x="33253680" y="6934200"/>
            <a:ext cx="9144000" cy="25146000"/>
          </a:xfrm>
          <a:prstGeom prst="rect">
            <a:avLst/>
          </a:prstGeom>
          <a:solidFill>
            <a:schemeClr val="bg1">
              <a:lumMod val="85000"/>
            </a:schemeClr>
          </a:solidFill>
          <a:ln w="127000">
            <a:solidFill>
              <a:schemeClr val="tx1"/>
            </a:solidFill>
          </a:ln>
        </p:spPr>
        <p:txBody>
          <a:bodyPr wrap="square" lIns="438912" tIns="219456" rIns="438912" bIns="219456" rtlCol="0">
            <a:spAutoFit/>
          </a:bodyPr>
          <a:lstStyle/>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r>
              <a:rPr lang="en-US" sz="4000" dirty="0">
                <a:latin typeface="Calisto MT" panose="02040603050505030304" pitchFamily="18" charset="0"/>
              </a:rPr>
              <a:t>Beginning with acquisition in 2010, the Willamette Confluence has seen many changes in six short years. The restoration was phased into four unique projects, each with its own funding, design, engineering, permitting, construction, revegetation and monitoring challenges. Today three of these four projects are either completed (Pudding Pond) or in-progress (Coast Fork/Turtle Flats). We break ground on the final and largest project (Lower Middle Fork) in the summer of 2017. Revegetation and monitoring will continue through 2020. Completing these projects in succession has allowed us to learn from our experiences both for implementation purposes and for informing the conditional probability tables that make up </a:t>
            </a:r>
            <a:r>
              <a:rPr lang="en-US" sz="4000" i="1" dirty="0">
                <a:latin typeface="Calisto MT" panose="02040603050505030304" pitchFamily="18" charset="0"/>
              </a:rPr>
              <a:t>Prospect-R.</a:t>
            </a: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p:txBody>
      </p:sp>
      <p:sp>
        <p:nvSpPr>
          <p:cNvPr id="19" name="TextBox 18"/>
          <p:cNvSpPr txBox="1"/>
          <p:nvPr/>
        </p:nvSpPr>
        <p:spPr>
          <a:xfrm>
            <a:off x="33574608" y="28117800"/>
            <a:ext cx="8743811" cy="3890296"/>
          </a:xfrm>
          <a:prstGeom prst="rect">
            <a:avLst/>
          </a:prstGeom>
          <a:solidFill>
            <a:schemeClr val="bg1">
              <a:lumMod val="85000"/>
            </a:schemeClr>
          </a:solidFill>
          <a:ln>
            <a:noFill/>
          </a:ln>
        </p:spPr>
        <p:txBody>
          <a:bodyPr wrap="square" lIns="438912" tIns="219456" rIns="438912" bIns="219456" rtlCol="0">
            <a:spAutoFit/>
          </a:bodyPr>
          <a:lstStyle/>
          <a:p>
            <a:r>
              <a:rPr lang="en-US" sz="3200" dirty="0">
                <a:latin typeface="Calisto MT" panose="02040603050505030304" pitchFamily="18" charset="0"/>
              </a:rPr>
              <a:t>Prospect-R was jointly developed by The Nature Conservancy and </a:t>
            </a:r>
            <a:r>
              <a:rPr lang="en-US" sz="3200" dirty="0" err="1">
                <a:latin typeface="Calisto MT" panose="02040603050505030304" pitchFamily="18" charset="0"/>
              </a:rPr>
              <a:t>Ecotrust</a:t>
            </a:r>
            <a:r>
              <a:rPr lang="en-US" sz="3200" dirty="0">
                <a:latin typeface="Calisto MT" panose="02040603050505030304" pitchFamily="18" charset="0"/>
              </a:rPr>
              <a:t> with the generous support of the Meyer Memorial Trust and the Wildlife Conservation Society. Special thanks to Dan Bell, Leslie Bach, Shonene Scott, Ryan Hodges, Mike Mertens, and beta testers who submitted feedback.</a:t>
            </a:r>
          </a:p>
        </p:txBody>
      </p:sp>
      <p:sp>
        <p:nvSpPr>
          <p:cNvPr id="20" name="Title 1"/>
          <p:cNvSpPr txBox="1">
            <a:spLocks/>
          </p:cNvSpPr>
          <p:nvPr/>
        </p:nvSpPr>
        <p:spPr>
          <a:xfrm>
            <a:off x="13716000" y="4195954"/>
            <a:ext cx="16459200" cy="1519046"/>
          </a:xfrm>
          <a:prstGeom prst="rect">
            <a:avLst/>
          </a:prstGeom>
        </p:spPr>
        <p:txBody>
          <a:bodyPr vert="horz" lIns="438912" tIns="219456" rIns="438912" bIns="21945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latin typeface="Calisto MT" panose="02040603050505030304" pitchFamily="18" charset="0"/>
              </a:rPr>
              <a:t>Zach Freed, Jason Nuckols, and Melissa Olson</a:t>
            </a:r>
          </a:p>
        </p:txBody>
      </p:sp>
      <p:sp>
        <p:nvSpPr>
          <p:cNvPr id="3" name="TextBox 2"/>
          <p:cNvSpPr txBox="1"/>
          <p:nvPr/>
        </p:nvSpPr>
        <p:spPr>
          <a:xfrm>
            <a:off x="1463040" y="7350204"/>
            <a:ext cx="9144000" cy="1107996"/>
          </a:xfrm>
          <a:prstGeom prst="rect">
            <a:avLst/>
          </a:prstGeom>
          <a:noFill/>
          <a:ln>
            <a:noFill/>
          </a:ln>
        </p:spPr>
        <p:txBody>
          <a:bodyPr wrap="square" rtlCol="0">
            <a:spAutoFit/>
          </a:bodyPr>
          <a:lstStyle/>
          <a:p>
            <a:pPr algn="ctr"/>
            <a:r>
              <a:rPr lang="en-US" sz="6600" dirty="0"/>
              <a:t>What is </a:t>
            </a:r>
            <a:r>
              <a:rPr lang="en-US" sz="6600" i="1" dirty="0"/>
              <a:t>Prospect-R</a:t>
            </a:r>
            <a:r>
              <a:rPr lang="en-US" sz="6600" dirty="0"/>
              <a:t>?</a:t>
            </a:r>
          </a:p>
        </p:txBody>
      </p:sp>
      <p:sp>
        <p:nvSpPr>
          <p:cNvPr id="22" name="TextBox 21"/>
          <p:cNvSpPr txBox="1"/>
          <p:nvPr/>
        </p:nvSpPr>
        <p:spPr>
          <a:xfrm>
            <a:off x="1447800" y="26933604"/>
            <a:ext cx="9144000" cy="1107996"/>
          </a:xfrm>
          <a:prstGeom prst="rect">
            <a:avLst/>
          </a:prstGeom>
          <a:noFill/>
          <a:ln>
            <a:noFill/>
          </a:ln>
        </p:spPr>
        <p:txBody>
          <a:bodyPr wrap="square" rtlCol="0">
            <a:spAutoFit/>
          </a:bodyPr>
          <a:lstStyle/>
          <a:p>
            <a:pPr algn="ctr"/>
            <a:r>
              <a:rPr lang="en-US" sz="6600" dirty="0"/>
              <a:t>Who should use it?</a:t>
            </a:r>
          </a:p>
        </p:txBody>
      </p:sp>
      <p:pic>
        <p:nvPicPr>
          <p:cNvPr id="1027" name="Picture 3" descr="V:\Archives-ORFO\Photo\Rick McEwan\Willamette Confluence\July 2010 Aerials\McEwan_20100712_9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2940" y="23073477"/>
            <a:ext cx="8985479" cy="4839488"/>
          </a:xfrm>
          <a:prstGeom prst="rect">
            <a:avLst/>
          </a:prstGeom>
          <a:noFill/>
          <a:ln w="127000">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C:\Users\zach.freed\Desktop\Pictur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9" y="21924771"/>
            <a:ext cx="9180221" cy="4135629"/>
          </a:xfrm>
          <a:prstGeom prst="rect">
            <a:avLst/>
          </a:prstGeom>
          <a:noFill/>
          <a:ln w="127000">
            <a:solidFill>
              <a:schemeClr val="tx1"/>
            </a:solidFill>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1551920" y="14513004"/>
            <a:ext cx="9631680" cy="1107996"/>
          </a:xfrm>
          <a:prstGeom prst="rect">
            <a:avLst/>
          </a:prstGeom>
          <a:noFill/>
          <a:ln>
            <a:noFill/>
          </a:ln>
        </p:spPr>
        <p:txBody>
          <a:bodyPr wrap="square" rtlCol="0">
            <a:spAutoFit/>
          </a:bodyPr>
          <a:lstStyle/>
          <a:p>
            <a:pPr algn="ctr"/>
            <a:r>
              <a:rPr lang="en-US" sz="6600" dirty="0"/>
              <a:t>How does it work?</a:t>
            </a:r>
          </a:p>
        </p:txBody>
      </p:sp>
      <p:sp>
        <p:nvSpPr>
          <p:cNvPr id="29" name="Rounded Rectangle 28"/>
          <p:cNvSpPr/>
          <p:nvPr/>
        </p:nvSpPr>
        <p:spPr>
          <a:xfrm>
            <a:off x="18028920" y="30036448"/>
            <a:ext cx="2200301" cy="90075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ounded Rectangle 29"/>
          <p:cNvSpPr/>
          <p:nvPr/>
        </p:nvSpPr>
        <p:spPr>
          <a:xfrm>
            <a:off x="18028920" y="28647219"/>
            <a:ext cx="2200301" cy="90075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p:cNvSpPr/>
          <p:nvPr/>
        </p:nvSpPr>
        <p:spPr>
          <a:xfrm>
            <a:off x="18028920" y="27221028"/>
            <a:ext cx="2200301" cy="900752"/>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p:cNvSpPr/>
          <p:nvPr/>
        </p:nvSpPr>
        <p:spPr>
          <a:xfrm>
            <a:off x="18028920" y="25831800"/>
            <a:ext cx="2200301" cy="900752"/>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TextBox 8"/>
          <p:cNvSpPr txBox="1"/>
          <p:nvPr/>
        </p:nvSpPr>
        <p:spPr>
          <a:xfrm>
            <a:off x="18248950" y="30111510"/>
            <a:ext cx="1760241" cy="6366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Material Availability</a:t>
            </a:r>
          </a:p>
        </p:txBody>
      </p:sp>
      <p:sp>
        <p:nvSpPr>
          <p:cNvPr id="34" name="TextBox 9"/>
          <p:cNvSpPr txBox="1"/>
          <p:nvPr/>
        </p:nvSpPr>
        <p:spPr>
          <a:xfrm>
            <a:off x="18248950" y="28704190"/>
            <a:ext cx="1760241" cy="6366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Geomorphic Controls</a:t>
            </a:r>
          </a:p>
        </p:txBody>
      </p:sp>
      <p:sp>
        <p:nvSpPr>
          <p:cNvPr id="35" name="TextBox 10"/>
          <p:cNvSpPr txBox="1"/>
          <p:nvPr/>
        </p:nvSpPr>
        <p:spPr>
          <a:xfrm>
            <a:off x="18248950" y="27353062"/>
            <a:ext cx="1760241" cy="6366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Landscape Context</a:t>
            </a:r>
          </a:p>
        </p:txBody>
      </p:sp>
      <p:sp>
        <p:nvSpPr>
          <p:cNvPr id="36" name="TextBox 11"/>
          <p:cNvSpPr txBox="1"/>
          <p:nvPr/>
        </p:nvSpPr>
        <p:spPr>
          <a:xfrm>
            <a:off x="18248950" y="25963833"/>
            <a:ext cx="1760241" cy="6366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Overall Suitability</a:t>
            </a:r>
          </a:p>
        </p:txBody>
      </p:sp>
      <p:sp>
        <p:nvSpPr>
          <p:cNvPr id="37" name="Right Arrow 36"/>
          <p:cNvSpPr/>
          <p:nvPr/>
        </p:nvSpPr>
        <p:spPr>
          <a:xfrm rot="16200000">
            <a:off x="18910282" y="29699712"/>
            <a:ext cx="360301" cy="17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ight Arrow 37"/>
          <p:cNvSpPr/>
          <p:nvPr/>
        </p:nvSpPr>
        <p:spPr>
          <a:xfrm rot="16200000">
            <a:off x="18910282" y="28303994"/>
            <a:ext cx="360301" cy="176024"/>
          </a:xfrm>
          <a:prstGeom prst="rightArrow">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ight Arrow 38"/>
          <p:cNvSpPr/>
          <p:nvPr/>
        </p:nvSpPr>
        <p:spPr>
          <a:xfrm rot="16200000">
            <a:off x="18910282" y="26883372"/>
            <a:ext cx="360301" cy="176024"/>
          </a:xfrm>
          <a:prstGeom prst="rightArrow">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ight Arrow 39"/>
          <p:cNvSpPr/>
          <p:nvPr/>
        </p:nvSpPr>
        <p:spPr>
          <a:xfrm rot="13800000">
            <a:off x="20229638" y="29564308"/>
            <a:ext cx="360301" cy="17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Right Arrow 40"/>
          <p:cNvSpPr/>
          <p:nvPr/>
        </p:nvSpPr>
        <p:spPr>
          <a:xfrm rot="13800000">
            <a:off x="20229638" y="28273968"/>
            <a:ext cx="360301" cy="176024"/>
          </a:xfrm>
          <a:prstGeom prst="rightArrow">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Right Arrow 41"/>
          <p:cNvSpPr/>
          <p:nvPr/>
        </p:nvSpPr>
        <p:spPr>
          <a:xfrm rot="13800000">
            <a:off x="20229638" y="26803480"/>
            <a:ext cx="360301" cy="176024"/>
          </a:xfrm>
          <a:prstGeom prst="rightArrow">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TextBox 47"/>
          <p:cNvSpPr txBox="1"/>
          <p:nvPr/>
        </p:nvSpPr>
        <p:spPr>
          <a:xfrm>
            <a:off x="33253680" y="7174752"/>
            <a:ext cx="9144000" cy="2123658"/>
          </a:xfrm>
          <a:prstGeom prst="rect">
            <a:avLst/>
          </a:prstGeom>
          <a:noFill/>
          <a:ln>
            <a:noFill/>
          </a:ln>
        </p:spPr>
        <p:txBody>
          <a:bodyPr wrap="square" rtlCol="0">
            <a:spAutoFit/>
          </a:bodyPr>
          <a:lstStyle/>
          <a:p>
            <a:pPr algn="ctr"/>
            <a:r>
              <a:rPr lang="en-US" sz="6600" dirty="0"/>
              <a:t>Willamette Confluence</a:t>
            </a:r>
          </a:p>
          <a:p>
            <a:pPr algn="ctr"/>
            <a:r>
              <a:rPr lang="en-US" sz="6600" dirty="0"/>
              <a:t>Preserve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2399" y="7062002"/>
            <a:ext cx="20798233" cy="6407173"/>
          </a:xfrm>
          <a:prstGeom prst="rect">
            <a:avLst/>
          </a:prstGeom>
          <a:ln w="127000">
            <a:solidFill>
              <a:schemeClr val="tx1"/>
            </a:solidFill>
          </a:ln>
        </p:spPr>
      </p:pic>
      <p:sp>
        <p:nvSpPr>
          <p:cNvPr id="9" name="TextBox 8"/>
          <p:cNvSpPr txBox="1"/>
          <p:nvPr/>
        </p:nvSpPr>
        <p:spPr>
          <a:xfrm>
            <a:off x="22631400" y="14249400"/>
            <a:ext cx="9784080" cy="17830800"/>
          </a:xfrm>
          <a:prstGeom prst="rect">
            <a:avLst/>
          </a:prstGeom>
          <a:solidFill>
            <a:schemeClr val="bg1">
              <a:lumMod val="85000"/>
            </a:schemeClr>
          </a:solidFill>
          <a:ln w="127000">
            <a:solidFill>
              <a:schemeClr val="tx1"/>
            </a:solidFill>
          </a:ln>
        </p:spPr>
        <p:txBody>
          <a:bodyPr wrap="square" lIns="438912" tIns="219456" rIns="438912" bIns="219456" rtlCol="0">
            <a:spAutoFit/>
          </a:bodyPr>
          <a:lstStyle/>
          <a:p>
            <a:endParaRPr lang="en-US" sz="4000" dirty="0">
              <a:latin typeface="Calisto MT" panose="02040603050505030304" pitchFamily="18" charset="0"/>
            </a:endParaRPr>
          </a:p>
          <a:p>
            <a:endParaRPr lang="en-US" sz="4000" dirty="0">
              <a:latin typeface="Calisto MT" panose="02040603050505030304" pitchFamily="18" charset="0"/>
            </a:endParaRPr>
          </a:p>
          <a:p>
            <a:r>
              <a:rPr lang="en-US" sz="4000" dirty="0">
                <a:latin typeface="Calisto MT" panose="02040603050505030304" pitchFamily="18" charset="0"/>
              </a:rPr>
              <a:t>Aggregate is mined as a construction material in floodplains throughout the world. There are more than 300 aggregate pit mine sites in the floodplain of the Willamette River alone. When they are abandoned, they leave behind deep ponds with steep banks and stagnant water. Many aggregate pit mines are ecologically, politically, and socially well-suited to restoration efforts. Among other things, restoration of aggregate pit mines can create new off-channel habitat like backwaters or side channels, restore channel mobility, and remove negative temperature and water quality impacts. However, there is a paucity of available data to communicate the “lessons-learned” from successful aggregate pit restoration projects.</a:t>
            </a:r>
          </a:p>
          <a:p>
            <a:endParaRPr lang="en-US" sz="4000" dirty="0">
              <a:latin typeface="Calisto MT" panose="02040603050505030304" pitchFamily="18" charset="0"/>
            </a:endParaRPr>
          </a:p>
          <a:p>
            <a:endParaRPr lang="en-US" sz="4000" dirty="0">
              <a:latin typeface="Calisto MT" panose="02040603050505030304" pitchFamily="18" charset="0"/>
            </a:endParaRPr>
          </a:p>
          <a:p>
            <a:endParaRPr lang="en-US" sz="4000" dirty="0">
              <a:latin typeface="Calisto MT" panose="02040603050505030304" pitchFamily="18" charset="0"/>
            </a:endParaRPr>
          </a:p>
        </p:txBody>
      </p:sp>
      <p:pic>
        <p:nvPicPr>
          <p:cNvPr id="6" name="Picture 5"/>
          <p:cNvPicPr>
            <a:picLocks noChangeAspect="1"/>
          </p:cNvPicPr>
          <p:nvPr/>
        </p:nvPicPr>
        <p:blipFill>
          <a:blip r:embed="rId6"/>
          <a:stretch>
            <a:fillRect/>
          </a:stretch>
        </p:blipFill>
        <p:spPr>
          <a:xfrm>
            <a:off x="28669488" y="28722336"/>
            <a:ext cx="2297161" cy="3053064"/>
          </a:xfrm>
          <a:prstGeom prst="rect">
            <a:avLst/>
          </a:prstGeom>
          <a:ln>
            <a:noFill/>
          </a:ln>
        </p:spPr>
      </p:pic>
      <p:sp>
        <p:nvSpPr>
          <p:cNvPr id="11" name="TextBox 10"/>
          <p:cNvSpPr txBox="1"/>
          <p:nvPr/>
        </p:nvSpPr>
        <p:spPr>
          <a:xfrm>
            <a:off x="23510914" y="28738809"/>
            <a:ext cx="4627219" cy="2554545"/>
          </a:xfrm>
          <a:prstGeom prst="rect">
            <a:avLst/>
          </a:prstGeom>
          <a:noFill/>
        </p:spPr>
        <p:txBody>
          <a:bodyPr wrap="square" rtlCol="0">
            <a:spAutoFit/>
          </a:bodyPr>
          <a:lstStyle/>
          <a:p>
            <a:r>
              <a:rPr lang="en-US" sz="2000" dirty="0"/>
              <a:t>“The most widely used building material in Oregon isn’t timber, steel, plastic or glass. It’s aggregate, the sand, gravel, and crushed rock used to construct roads, foundations, buildings, and many other structures. Each year, a typical Oregonian uses about 17 tons of aggregate – one dump truck load of rock.”</a:t>
            </a:r>
          </a:p>
        </p:txBody>
      </p:sp>
      <p:cxnSp>
        <p:nvCxnSpPr>
          <p:cNvPr id="14" name="Straight Connector 13"/>
          <p:cNvCxnSpPr/>
          <p:nvPr/>
        </p:nvCxnSpPr>
        <p:spPr>
          <a:xfrm flipV="1">
            <a:off x="22764194" y="28211855"/>
            <a:ext cx="9616438" cy="583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510914" y="31411236"/>
            <a:ext cx="4173641" cy="276999"/>
          </a:xfrm>
          <a:prstGeom prst="rect">
            <a:avLst/>
          </a:prstGeom>
          <a:noFill/>
        </p:spPr>
        <p:txBody>
          <a:bodyPr wrap="square" rtlCol="0">
            <a:spAutoFit/>
          </a:bodyPr>
          <a:lstStyle/>
          <a:p>
            <a:r>
              <a:rPr lang="en-US" sz="1200" dirty="0"/>
              <a:t>Oregon Department of Land Conservation and Development</a:t>
            </a:r>
          </a:p>
        </p:txBody>
      </p:sp>
      <p:sp>
        <p:nvSpPr>
          <p:cNvPr id="44" name="TextBox 43"/>
          <p:cNvSpPr txBox="1"/>
          <p:nvPr/>
        </p:nvSpPr>
        <p:spPr>
          <a:xfrm>
            <a:off x="22779434" y="14541856"/>
            <a:ext cx="9616438" cy="1107996"/>
          </a:xfrm>
          <a:prstGeom prst="rect">
            <a:avLst/>
          </a:prstGeom>
          <a:noFill/>
          <a:ln>
            <a:noFill/>
          </a:ln>
        </p:spPr>
        <p:txBody>
          <a:bodyPr wrap="square" rtlCol="0">
            <a:spAutoFit/>
          </a:bodyPr>
          <a:lstStyle/>
          <a:p>
            <a:pPr algn="ctr"/>
            <a:r>
              <a:rPr lang="en-US" sz="6600" dirty="0"/>
              <a:t>Why aggregate mines?</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80600" y="3181242"/>
            <a:ext cx="6955269" cy="263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48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672</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Calisto MT</vt:lpstr>
      <vt:lpstr>Office Theme</vt:lpstr>
      <vt:lpstr>PROSPECT-R: a web-based decision support tool  for aggregate mine restoration</vt:lpstr>
    </vt:vector>
  </TitlesOfParts>
  <Company>The Nature Conservancy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Freed</dc:creator>
  <cp:lastModifiedBy>Melissa Olson</cp:lastModifiedBy>
  <cp:revision>48</cp:revision>
  <dcterms:created xsi:type="dcterms:W3CDTF">2016-12-05T16:39:49Z</dcterms:created>
  <dcterms:modified xsi:type="dcterms:W3CDTF">2016-12-06T19:05:27Z</dcterms:modified>
</cp:coreProperties>
</file>